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7"/>
  </p:notesMasterIdLst>
  <p:sldIdLst>
    <p:sldId id="257" r:id="rId2"/>
    <p:sldId id="444" r:id="rId3"/>
    <p:sldId id="437" r:id="rId4"/>
    <p:sldId id="443" r:id="rId5"/>
    <p:sldId id="447" r:id="rId6"/>
    <p:sldId id="258" r:id="rId7"/>
    <p:sldId id="410" r:id="rId8"/>
    <p:sldId id="445" r:id="rId9"/>
    <p:sldId id="462" r:id="rId10"/>
    <p:sldId id="422" r:id="rId11"/>
    <p:sldId id="463" r:id="rId12"/>
    <p:sldId id="449" r:id="rId13"/>
    <p:sldId id="464" r:id="rId14"/>
    <p:sldId id="465" r:id="rId15"/>
    <p:sldId id="446" r:id="rId16"/>
    <p:sldId id="452" r:id="rId17"/>
    <p:sldId id="453" r:id="rId18"/>
    <p:sldId id="454" r:id="rId19"/>
    <p:sldId id="459" r:id="rId20"/>
    <p:sldId id="461" r:id="rId21"/>
    <p:sldId id="421" r:id="rId22"/>
    <p:sldId id="420" r:id="rId23"/>
    <p:sldId id="466" r:id="rId24"/>
    <p:sldId id="467" r:id="rId25"/>
    <p:sldId id="458" r:id="rId26"/>
    <p:sldId id="455" r:id="rId27"/>
    <p:sldId id="456" r:id="rId28"/>
    <p:sldId id="457" r:id="rId29"/>
    <p:sldId id="451" r:id="rId30"/>
    <p:sldId id="460" r:id="rId31"/>
    <p:sldId id="468" r:id="rId32"/>
    <p:sldId id="424" r:id="rId33"/>
    <p:sldId id="409" r:id="rId34"/>
    <p:sldId id="345" r:id="rId35"/>
    <p:sldId id="3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08" autoAdjust="0"/>
    <p:restoredTop sz="94660"/>
  </p:normalViewPr>
  <p:slideViewPr>
    <p:cSldViewPr snapToGrid="0">
      <p:cViewPr>
        <p:scale>
          <a:sx n="119" d="100"/>
          <a:sy n="119" d="100"/>
        </p:scale>
        <p:origin x="92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29-03-2023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Sanjeev Kumar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DE2243B-A357-01A9-D423-8847F98B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2032744"/>
            <a:ext cx="11656290" cy="279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5619D0-1360-4C50-B7A5-C5A295F8FCB5}"/>
              </a:ext>
            </a:extLst>
          </p:cNvPr>
          <p:cNvSpPr txBox="1"/>
          <p:nvPr/>
        </p:nvSpPr>
        <p:spPr>
          <a:xfrm>
            <a:off x="1177636" y="4941454"/>
            <a:ext cx="9635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Compared to the previous 35 training images, now with over 25 hours work of annotating, we got a training dataset with 158 images and a validation dataset with 73 images.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Over 12k manual annotated bounding boxes.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training results are visualized in the image shown above.</a:t>
            </a:r>
          </a:p>
        </p:txBody>
      </p:sp>
    </p:spTree>
    <p:extLst>
      <p:ext uri="{BB962C8B-B14F-4D97-AF65-F5344CB8AC3E}">
        <p14:creationId xmlns:p14="http://schemas.microsoft.com/office/powerpoint/2010/main" val="83721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5873675" y="4184725"/>
            <a:ext cx="1097279" cy="989704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487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B2629FE-2A58-CE3A-A261-37DB1324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7809340" y="50067"/>
            <a:ext cx="3385457" cy="3378933"/>
          </a:xfrm>
          <a:prstGeom prst="rect">
            <a:avLst/>
          </a:prstGeom>
        </p:spPr>
      </p:pic>
      <p:pic>
        <p:nvPicPr>
          <p:cNvPr id="5" name="Picture 4" descr="Line chart&#10;&#10;Description automatically generated">
            <a:extLst>
              <a:ext uri="{FF2B5EF4-FFF2-40B4-BE49-F238E27FC236}">
                <a16:creationId xmlns:a16="http://schemas.microsoft.com/office/drawing/2014/main" id="{7522D5DE-5104-3A68-A483-DED49DBC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7809340" y="3429000"/>
            <a:ext cx="3399922" cy="3378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578B4-137D-ABD5-0842-6038E4E55A12}"/>
              </a:ext>
            </a:extLst>
          </p:cNvPr>
          <p:cNvSpPr txBox="1"/>
          <p:nvPr/>
        </p:nvSpPr>
        <p:spPr>
          <a:xfrm>
            <a:off x="1480458" y="964625"/>
            <a:ext cx="537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800" dirty="0">
                <a:latin typeface="Avenir Next LT Pro" panose="020B0504020202020204" pitchFamily="34" charset="77"/>
              </a:rPr>
              <a:t>Power of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9404F-9814-761D-D442-914B6FCC282A}"/>
              </a:ext>
            </a:extLst>
          </p:cNvPr>
          <p:cNvSpPr txBox="1"/>
          <p:nvPr/>
        </p:nvSpPr>
        <p:spPr>
          <a:xfrm>
            <a:off x="1191406" y="2223104"/>
            <a:ext cx="6411661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Actually, this special model only has the pieces of knowledge that came from the two cameras.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The training data only includes images in a short period of time: from August to October of 2022.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Any items that the model had never seen will trigger a type 1 error.</a:t>
            </a:r>
          </a:p>
        </p:txBody>
      </p:sp>
    </p:spTree>
    <p:extLst>
      <p:ext uri="{BB962C8B-B14F-4D97-AF65-F5344CB8AC3E}">
        <p14:creationId xmlns:p14="http://schemas.microsoft.com/office/powerpoint/2010/main" val="272967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bad case?</a:t>
            </a:r>
          </a:p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chairs, dead-wood bringing by the storm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12430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35885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affic, outdoor, street, light&#10;&#10;Description automatically generated">
            <a:extLst>
              <a:ext uri="{FF2B5EF4-FFF2-40B4-BE49-F238E27FC236}">
                <a16:creationId xmlns:a16="http://schemas.microsoft.com/office/drawing/2014/main" id="{670EE4DE-07E3-84D3-619C-62077A96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31A5395-A488-09FA-F9B4-BA5708C3E331}"/>
              </a:ext>
            </a:extLst>
          </p:cNvPr>
          <p:cNvSpPr/>
          <p:nvPr/>
        </p:nvSpPr>
        <p:spPr>
          <a:xfrm rot="9962423">
            <a:off x="9474200" y="243840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58E9843-A489-99F4-D377-BD0863DB28A3}"/>
              </a:ext>
            </a:extLst>
          </p:cNvPr>
          <p:cNvSpPr/>
          <p:nvPr/>
        </p:nvSpPr>
        <p:spPr>
          <a:xfrm rot="11943696">
            <a:off x="10281305" y="343303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28592-3C21-77DB-1133-C1EBBA06907C}"/>
              </a:ext>
            </a:extLst>
          </p:cNvPr>
          <p:cNvSpPr txBox="1"/>
          <p:nvPr/>
        </p:nvSpPr>
        <p:spPr>
          <a:xfrm>
            <a:off x="9905888" y="219044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annotation:</a:t>
            </a:r>
          </a:p>
          <a:p>
            <a:r>
              <a:rPr lang="en-US" sz="1200" dirty="0"/>
              <a:t>swim ring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9D66D-1706-3B1A-1973-A1DEFAD974BC}"/>
              </a:ext>
            </a:extLst>
          </p:cNvPr>
          <p:cNvSpPr txBox="1"/>
          <p:nvPr/>
        </p:nvSpPr>
        <p:spPr>
          <a:xfrm>
            <a:off x="10235438" y="3723446"/>
            <a:ext cx="147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sz="1200" dirty="0"/>
              <a:t>swim rings</a:t>
            </a:r>
            <a:endParaRPr lang="en-CN" sz="12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9707B8-9E45-FE61-0899-1DF1B39A6206}"/>
              </a:ext>
            </a:extLst>
          </p:cNvPr>
          <p:cNvSpPr/>
          <p:nvPr/>
        </p:nvSpPr>
        <p:spPr>
          <a:xfrm rot="3612744">
            <a:off x="2889563" y="142860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AE1A8-11F7-3F59-551D-8E9C9C0BF937}"/>
              </a:ext>
            </a:extLst>
          </p:cNvPr>
          <p:cNvSpPr txBox="1"/>
          <p:nvPr/>
        </p:nvSpPr>
        <p:spPr>
          <a:xfrm>
            <a:off x="1814325" y="1169765"/>
            <a:ext cx="132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280B5B2-26A2-C7AD-DBBE-1520EC1BBD14}"/>
              </a:ext>
            </a:extLst>
          </p:cNvPr>
          <p:cNvSpPr/>
          <p:nvPr/>
        </p:nvSpPr>
        <p:spPr>
          <a:xfrm rot="1708688">
            <a:off x="1363673" y="2236986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FFFD51-7835-89ED-E88B-DD4053A1EE60}"/>
              </a:ext>
            </a:extLst>
          </p:cNvPr>
          <p:cNvSpPr txBox="1"/>
          <p:nvPr/>
        </p:nvSpPr>
        <p:spPr>
          <a:xfrm>
            <a:off x="548728" y="164982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Bad</a:t>
            </a:r>
            <a:r>
              <a:rPr lang="zh-CN" altLang="en-US" sz="1200" dirty="0"/>
              <a:t> </a:t>
            </a:r>
            <a:r>
              <a:rPr lang="en-US" altLang="zh-CN" sz="1200" dirty="0"/>
              <a:t>prediction:</a:t>
            </a:r>
          </a:p>
          <a:p>
            <a:r>
              <a:rPr lang="en-US" altLang="zh-CN" sz="1200" dirty="0"/>
              <a:t>beach umbrella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70792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, orange&#10;&#10;Description automatically generated">
            <a:extLst>
              <a:ext uri="{FF2B5EF4-FFF2-40B4-BE49-F238E27FC236}">
                <a16:creationId xmlns:a16="http://schemas.microsoft.com/office/drawing/2014/main" id="{342690E6-5B91-6B0A-16C4-F8089177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B621858-533B-3312-AECD-4128C88A8E09}"/>
              </a:ext>
            </a:extLst>
          </p:cNvPr>
          <p:cNvSpPr/>
          <p:nvPr/>
        </p:nvSpPr>
        <p:spPr>
          <a:xfrm rot="2777917">
            <a:off x="2548744" y="27606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2E034-A26C-0C7C-A3E8-A903389682D7}"/>
              </a:ext>
            </a:extLst>
          </p:cNvPr>
          <p:cNvSpPr txBox="1"/>
          <p:nvPr/>
        </p:nvSpPr>
        <p:spPr>
          <a:xfrm>
            <a:off x="1787384" y="245752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66209C-1219-ED03-6196-9B51A71DA6D6}"/>
              </a:ext>
            </a:extLst>
          </p:cNvPr>
          <p:cNvSpPr/>
          <p:nvPr/>
        </p:nvSpPr>
        <p:spPr>
          <a:xfrm rot="14795851">
            <a:off x="5969309" y="2700730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AB88-3A5B-DB99-B501-A591DE327E9C}"/>
              </a:ext>
            </a:extLst>
          </p:cNvPr>
          <p:cNvSpPr txBox="1"/>
          <p:nvPr/>
        </p:nvSpPr>
        <p:spPr>
          <a:xfrm>
            <a:off x="5796713" y="283469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28CC1FB-E4E7-A689-A136-2D62909BABF9}"/>
              </a:ext>
            </a:extLst>
          </p:cNvPr>
          <p:cNvSpPr/>
          <p:nvPr/>
        </p:nvSpPr>
        <p:spPr>
          <a:xfrm rot="8058072">
            <a:off x="6679624" y="384558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B08F4-7A58-C93A-0D03-036B232336FB}"/>
              </a:ext>
            </a:extLst>
          </p:cNvPr>
          <p:cNvSpPr txBox="1"/>
          <p:nvPr/>
        </p:nvSpPr>
        <p:spPr>
          <a:xfrm>
            <a:off x="6681972" y="3410262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05A9414-0829-E83C-3C9C-DAE491823794}"/>
              </a:ext>
            </a:extLst>
          </p:cNvPr>
          <p:cNvSpPr/>
          <p:nvPr/>
        </p:nvSpPr>
        <p:spPr>
          <a:xfrm rot="3612744">
            <a:off x="1833104" y="1681027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9A65-DBB4-8DE7-0E08-C3AD43A0DE21}"/>
              </a:ext>
            </a:extLst>
          </p:cNvPr>
          <p:cNvSpPr txBox="1"/>
          <p:nvPr/>
        </p:nvSpPr>
        <p:spPr>
          <a:xfrm>
            <a:off x="1765573" y="1337986"/>
            <a:ext cx="1461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Missed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DEF5FF2-8E7D-0FA9-E851-A28D853C2039}"/>
              </a:ext>
            </a:extLst>
          </p:cNvPr>
          <p:cNvSpPr/>
          <p:nvPr/>
        </p:nvSpPr>
        <p:spPr>
          <a:xfrm rot="3612744">
            <a:off x="2966248" y="148296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</p:spTree>
    <p:extLst>
      <p:ext uri="{BB962C8B-B14F-4D97-AF65-F5344CB8AC3E}">
        <p14:creationId xmlns:p14="http://schemas.microsoft.com/office/powerpoint/2010/main" val="308291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491F4A7F-77F0-5C33-FE41-95198A49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4024A2D-EDCD-BB79-620E-139907414A74}"/>
              </a:ext>
            </a:extLst>
          </p:cNvPr>
          <p:cNvSpPr/>
          <p:nvPr/>
        </p:nvSpPr>
        <p:spPr>
          <a:xfrm rot="2777917">
            <a:off x="6919111" y="248625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DB287-36C3-5ABE-4D88-34622D364E5C}"/>
              </a:ext>
            </a:extLst>
          </p:cNvPr>
          <p:cNvSpPr txBox="1"/>
          <p:nvPr/>
        </p:nvSpPr>
        <p:spPr>
          <a:xfrm>
            <a:off x="6213080" y="2174057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BE5D3E6-375F-5635-6502-C4575EF456AD}"/>
              </a:ext>
            </a:extLst>
          </p:cNvPr>
          <p:cNvSpPr/>
          <p:nvPr/>
        </p:nvSpPr>
        <p:spPr>
          <a:xfrm rot="2777917">
            <a:off x="5171356" y="309569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9AB31-47E5-FC09-3740-7E52708BF09C}"/>
              </a:ext>
            </a:extLst>
          </p:cNvPr>
          <p:cNvSpPr txBox="1"/>
          <p:nvPr/>
        </p:nvSpPr>
        <p:spPr>
          <a:xfrm>
            <a:off x="4192716" y="276138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Dog, chair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B0BF24F-8E10-AA78-4BC1-4D008D6645B6}"/>
              </a:ext>
            </a:extLst>
          </p:cNvPr>
          <p:cNvSpPr/>
          <p:nvPr/>
        </p:nvSpPr>
        <p:spPr>
          <a:xfrm rot="2777917">
            <a:off x="4858348" y="242079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DC64580-B279-5086-380B-0965DEF94ADC}"/>
              </a:ext>
            </a:extLst>
          </p:cNvPr>
          <p:cNvSpPr/>
          <p:nvPr/>
        </p:nvSpPr>
        <p:spPr>
          <a:xfrm rot="13969375">
            <a:off x="8862402" y="2461682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2478FB4-B9A7-F8DB-2EF2-6FC975B139AA}"/>
              </a:ext>
            </a:extLst>
          </p:cNvPr>
          <p:cNvSpPr/>
          <p:nvPr/>
        </p:nvSpPr>
        <p:spPr>
          <a:xfrm rot="14044263">
            <a:off x="9745091" y="2569239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63C7B-0ADD-B8D3-45EB-415C144DE005}"/>
              </a:ext>
            </a:extLst>
          </p:cNvPr>
          <p:cNvSpPr txBox="1"/>
          <p:nvPr/>
        </p:nvSpPr>
        <p:spPr>
          <a:xfrm>
            <a:off x="9639338" y="2591570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prediction: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39151-6914-AFE4-0ABA-A5F349C60FEA}"/>
              </a:ext>
            </a:extLst>
          </p:cNvPr>
          <p:cNvSpPr txBox="1"/>
          <p:nvPr/>
        </p:nvSpPr>
        <p:spPr>
          <a:xfrm>
            <a:off x="8614208" y="2434515"/>
            <a:ext cx="1119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Bad</a:t>
            </a:r>
            <a:r>
              <a:rPr lang="zh-CN" altLang="en-US" sz="1100" dirty="0"/>
              <a:t> </a:t>
            </a:r>
            <a:r>
              <a:rPr lang="en-US" altLang="zh-CN" sz="1100" dirty="0"/>
              <a:t>annotation:</a:t>
            </a:r>
          </a:p>
          <a:p>
            <a:r>
              <a:rPr lang="en-US" altLang="zh-CN" sz="1100" dirty="0"/>
              <a:t>Crowding</a:t>
            </a:r>
            <a:endParaRPr lang="en-CN" sz="1100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84C73AB-EEE7-A195-475D-64D7CC8052C3}"/>
              </a:ext>
            </a:extLst>
          </p:cNvPr>
          <p:cNvSpPr/>
          <p:nvPr/>
        </p:nvSpPr>
        <p:spPr>
          <a:xfrm rot="2777917">
            <a:off x="2638019" y="2522858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EB4FFC-46B5-2535-39FF-6D7CEE147C9A}"/>
              </a:ext>
            </a:extLst>
          </p:cNvPr>
          <p:cNvSpPr txBox="1"/>
          <p:nvPr/>
        </p:nvSpPr>
        <p:spPr>
          <a:xfrm>
            <a:off x="1876659" y="2219691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Auto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annotating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rowd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22DBC9FF-C479-02CB-15E1-97C6079E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804334"/>
            <a:ext cx="8563347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7B93B1CB-9AD4-0F33-F075-526CFA440FBD}"/>
              </a:ext>
            </a:extLst>
          </p:cNvPr>
          <p:cNvSpPr/>
          <p:nvPr/>
        </p:nvSpPr>
        <p:spPr>
          <a:xfrm rot="3612744">
            <a:off x="2930994" y="1640780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32B2166-9A3E-849D-1142-B32F991F014C}"/>
              </a:ext>
            </a:extLst>
          </p:cNvPr>
          <p:cNvSpPr/>
          <p:nvPr/>
        </p:nvSpPr>
        <p:spPr>
          <a:xfrm rot="4238120">
            <a:off x="2072613" y="170746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9DF4B5B-746C-85B1-6048-06897CC3683B}"/>
              </a:ext>
            </a:extLst>
          </p:cNvPr>
          <p:cNvSpPr/>
          <p:nvPr/>
        </p:nvSpPr>
        <p:spPr>
          <a:xfrm rot="3612744">
            <a:off x="5546492" y="255453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BAA777-C4C2-DDC5-6D03-034ABAD839F3}"/>
              </a:ext>
            </a:extLst>
          </p:cNvPr>
          <p:cNvSpPr/>
          <p:nvPr/>
        </p:nvSpPr>
        <p:spPr>
          <a:xfrm rot="3612744">
            <a:off x="6061870" y="153297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3913C81-EA55-E947-3F35-02ADC5FE50A5}"/>
              </a:ext>
            </a:extLst>
          </p:cNvPr>
          <p:cNvSpPr/>
          <p:nvPr/>
        </p:nvSpPr>
        <p:spPr>
          <a:xfrm rot="3612744">
            <a:off x="6414265" y="1326713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1934360-541A-ACA2-BD27-927E7AF8E3A7}"/>
              </a:ext>
            </a:extLst>
          </p:cNvPr>
          <p:cNvSpPr/>
          <p:nvPr/>
        </p:nvSpPr>
        <p:spPr>
          <a:xfrm rot="14545989">
            <a:off x="6868362" y="2553111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C905166-2CFE-3A6E-C257-31776E23F2DB}"/>
              </a:ext>
            </a:extLst>
          </p:cNvPr>
          <p:cNvSpPr/>
          <p:nvPr/>
        </p:nvSpPr>
        <p:spPr>
          <a:xfrm rot="9011574">
            <a:off x="8082211" y="255311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C5D762E-C7D8-F452-B49C-8538083F0ACE}"/>
              </a:ext>
            </a:extLst>
          </p:cNvPr>
          <p:cNvSpPr/>
          <p:nvPr/>
        </p:nvSpPr>
        <p:spPr>
          <a:xfrm rot="20096990">
            <a:off x="5775312" y="5516904"/>
            <a:ext cx="913335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FD2692-66C6-7EE8-FD3C-FE84FFFA7B93}"/>
              </a:ext>
            </a:extLst>
          </p:cNvPr>
          <p:cNvSpPr/>
          <p:nvPr/>
        </p:nvSpPr>
        <p:spPr>
          <a:xfrm rot="6101580">
            <a:off x="4158480" y="1721874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F038EC5-AB8C-3063-7CA8-8CCA6D6E9AA1}"/>
              </a:ext>
            </a:extLst>
          </p:cNvPr>
          <p:cNvSpPr/>
          <p:nvPr/>
        </p:nvSpPr>
        <p:spPr>
          <a:xfrm rot="12859759">
            <a:off x="3601168" y="2718838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C52910-04FA-CDA2-78C3-4C863248C4A5}"/>
              </a:ext>
            </a:extLst>
          </p:cNvPr>
          <p:cNvSpPr/>
          <p:nvPr/>
        </p:nvSpPr>
        <p:spPr>
          <a:xfrm rot="4835963">
            <a:off x="2866038" y="2972946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2BCA426-B6DE-6648-F087-C571C0232515}"/>
              </a:ext>
            </a:extLst>
          </p:cNvPr>
          <p:cNvSpPr/>
          <p:nvPr/>
        </p:nvSpPr>
        <p:spPr>
          <a:xfrm rot="16770630">
            <a:off x="5951981" y="2332167"/>
            <a:ext cx="452038" cy="26698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960A574-53EF-7FAB-8D21-08AA39BFF058}"/>
              </a:ext>
            </a:extLst>
          </p:cNvPr>
          <p:cNvSpPr/>
          <p:nvPr/>
        </p:nvSpPr>
        <p:spPr>
          <a:xfrm rot="5237097">
            <a:off x="5267271" y="1407211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9F7CC73-6192-9FD4-29AB-A333602057D8}"/>
              </a:ext>
            </a:extLst>
          </p:cNvPr>
          <p:cNvSpPr/>
          <p:nvPr/>
        </p:nvSpPr>
        <p:spPr>
          <a:xfrm rot="6413985">
            <a:off x="5526537" y="1547769"/>
            <a:ext cx="520700" cy="3683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2A1CFFA-2483-BD45-6010-0467CBE20FD9}"/>
              </a:ext>
            </a:extLst>
          </p:cNvPr>
          <p:cNvSpPr/>
          <p:nvPr/>
        </p:nvSpPr>
        <p:spPr>
          <a:xfrm rot="12141187">
            <a:off x="8261014" y="220896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8B23880-74E6-3A6B-FE1F-5AD4D8A04AC1}"/>
              </a:ext>
            </a:extLst>
          </p:cNvPr>
          <p:cNvSpPr/>
          <p:nvPr/>
        </p:nvSpPr>
        <p:spPr>
          <a:xfrm rot="3612744">
            <a:off x="6622677" y="4599253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75E55-D8A0-26DC-0CE3-C4FA0DCA18C8}"/>
              </a:ext>
            </a:extLst>
          </p:cNvPr>
          <p:cNvSpPr txBox="1"/>
          <p:nvPr/>
        </p:nvSpPr>
        <p:spPr>
          <a:xfrm>
            <a:off x="8242890" y="2336952"/>
            <a:ext cx="193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Wrong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area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of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bounding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box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CB39E9E-E5DD-4DEC-C661-CC66D90A73F4}"/>
              </a:ext>
            </a:extLst>
          </p:cNvPr>
          <p:cNvSpPr/>
          <p:nvPr/>
        </p:nvSpPr>
        <p:spPr>
          <a:xfrm rot="4832287">
            <a:off x="8381867" y="153297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89CCE-A1F7-8726-2A51-F255DA02C16A}"/>
              </a:ext>
            </a:extLst>
          </p:cNvPr>
          <p:cNvSpPr txBox="1"/>
          <p:nvPr/>
        </p:nvSpPr>
        <p:spPr>
          <a:xfrm>
            <a:off x="5575190" y="5439444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E60CE-5D8B-6DE1-CC61-2906B2A3623A}"/>
              </a:ext>
            </a:extLst>
          </p:cNvPr>
          <p:cNvSpPr txBox="1"/>
          <p:nvPr/>
        </p:nvSpPr>
        <p:spPr>
          <a:xfrm>
            <a:off x="2049010" y="1399689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9E0CEEB-A9D6-EDF9-01D0-A052E9152931}"/>
              </a:ext>
            </a:extLst>
          </p:cNvPr>
          <p:cNvSpPr/>
          <p:nvPr/>
        </p:nvSpPr>
        <p:spPr>
          <a:xfrm rot="3612744">
            <a:off x="2792497" y="2088692"/>
            <a:ext cx="520700" cy="3683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26B00D-E007-97E2-76C5-4597DAF3A26F}"/>
              </a:ext>
            </a:extLst>
          </p:cNvPr>
          <p:cNvSpPr txBox="1"/>
          <p:nvPr/>
        </p:nvSpPr>
        <p:spPr>
          <a:xfrm>
            <a:off x="7948753" y="1214277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190B3-8E18-F517-742D-6ECCE66A1FCB}"/>
              </a:ext>
            </a:extLst>
          </p:cNvPr>
          <p:cNvSpPr txBox="1"/>
          <p:nvPr/>
        </p:nvSpPr>
        <p:spPr>
          <a:xfrm>
            <a:off x="6346675" y="4291861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annotation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ECA83F-1BFC-FB09-52EA-9A05DF267523}"/>
              </a:ext>
            </a:extLst>
          </p:cNvPr>
          <p:cNvSpPr txBox="1"/>
          <p:nvPr/>
        </p:nvSpPr>
        <p:spPr>
          <a:xfrm>
            <a:off x="5774798" y="109877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27673-9F7E-5705-FF12-47EDDAEE3C9B}"/>
              </a:ext>
            </a:extLst>
          </p:cNvPr>
          <p:cNvSpPr txBox="1"/>
          <p:nvPr/>
        </p:nvSpPr>
        <p:spPr>
          <a:xfrm>
            <a:off x="3126388" y="2814658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3D52F-A64F-3D4A-A2FC-AEC84B35DD19}"/>
              </a:ext>
            </a:extLst>
          </p:cNvPr>
          <p:cNvSpPr txBox="1"/>
          <p:nvPr/>
        </p:nvSpPr>
        <p:spPr>
          <a:xfrm>
            <a:off x="5507667" y="2272842"/>
            <a:ext cx="806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Missing</a:t>
            </a:r>
          </a:p>
        </p:txBody>
      </p:sp>
    </p:spTree>
    <p:extLst>
      <p:ext uri="{BB962C8B-B14F-4D97-AF65-F5344CB8AC3E}">
        <p14:creationId xmlns:p14="http://schemas.microsoft.com/office/powerpoint/2010/main" val="226414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3B1B-3B86-9954-03DE-26B26F08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validating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1A9D0-247C-531D-1B52-B136614A1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624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rchitecture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35075-493A-79D5-9A15-E79A8FAA6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463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E966CF-9F9A-E913-C899-4BF44C57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0298" cy="687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EF1955-F297-141C-CBA0-20373850DCBF}"/>
              </a:ext>
            </a:extLst>
          </p:cNvPr>
          <p:cNvSpPr/>
          <p:nvPr/>
        </p:nvSpPr>
        <p:spPr>
          <a:xfrm>
            <a:off x="5841402" y="3151991"/>
            <a:ext cx="1140311" cy="882127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A0E2C-EA21-056D-3346-1540B0DDB86F}"/>
              </a:ext>
            </a:extLst>
          </p:cNvPr>
          <p:cNvSpPr txBox="1"/>
          <p:nvPr/>
        </p:nvSpPr>
        <p:spPr>
          <a:xfrm>
            <a:off x="3851238" y="1936376"/>
            <a:ext cx="3851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some clues about which image to see and examine by computing image metrics.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787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7C5343A-C045-357F-D9F3-91BF150A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258"/>
            <a:ext cx="12187381" cy="4761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78B2A-A880-4B26-99EF-41D0F04C0847}"/>
              </a:ext>
            </a:extLst>
          </p:cNvPr>
          <p:cNvSpPr txBox="1"/>
          <p:nvPr/>
        </p:nvSpPr>
        <p:spPr>
          <a:xfrm>
            <a:off x="1177636" y="4941454"/>
            <a:ext cx="96358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of the case, the latest model shows the best accuracy than all the other candidates.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bad case are found in this plot due to the reason of the lack of training data: the model needs a wider range of training cases to learn what are the real patterns of people.</a:t>
            </a:r>
          </a:p>
        </p:txBody>
      </p:sp>
    </p:spTree>
    <p:extLst>
      <p:ext uri="{BB962C8B-B14F-4D97-AF65-F5344CB8AC3E}">
        <p14:creationId xmlns:p14="http://schemas.microsoft.com/office/powerpoint/2010/main" val="221712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3600488-1701-A16A-3CAC-668B73EF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" y="1085"/>
            <a:ext cx="12187380" cy="474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68459-EB3B-C9BB-7975-43ACABA43380}"/>
              </a:ext>
            </a:extLst>
          </p:cNvPr>
          <p:cNvSpPr txBox="1"/>
          <p:nvPr/>
        </p:nvSpPr>
        <p:spPr>
          <a:xfrm>
            <a:off x="1177636" y="4941454"/>
            <a:ext cx="9635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same issue can be seen in this </a:t>
            </a:r>
            <a:r>
              <a:rPr lang="en-US" dirty="0" err="1"/>
              <a:t>mAP</a:t>
            </a:r>
            <a:r>
              <a:rPr lang="en-US" dirty="0"/>
              <a:t> score metric plot</a:t>
            </a:r>
          </a:p>
        </p:txBody>
      </p:sp>
    </p:spTree>
    <p:extLst>
      <p:ext uri="{BB962C8B-B14F-4D97-AF65-F5344CB8AC3E}">
        <p14:creationId xmlns:p14="http://schemas.microsoft.com/office/powerpoint/2010/main" val="360463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Annotations and Prediction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553712"/>
            <a:ext cx="7315200" cy="1556632"/>
          </a:xfrm>
        </p:spPr>
        <p:txBody>
          <a:bodyPr>
            <a:norm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8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91C7D-450A-B234-9A94-15EC09F8F2D0}"/>
              </a:ext>
            </a:extLst>
          </p:cNvPr>
          <p:cNvSpPr/>
          <p:nvPr/>
        </p:nvSpPr>
        <p:spPr>
          <a:xfrm>
            <a:off x="1861072" y="1764253"/>
            <a:ext cx="1904105" cy="224834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7037295" y="3003175"/>
            <a:ext cx="2633830" cy="2343375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</p:spTree>
    <p:extLst>
      <p:ext uri="{BB962C8B-B14F-4D97-AF65-F5344CB8AC3E}">
        <p14:creationId xmlns:p14="http://schemas.microsoft.com/office/powerpoint/2010/main" val="1424524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ground, nature&#10;&#10;Description automatically generated">
            <a:extLst>
              <a:ext uri="{FF2B5EF4-FFF2-40B4-BE49-F238E27FC236}">
                <a16:creationId xmlns:a16="http://schemas.microsoft.com/office/drawing/2014/main" id="{8017B645-C6E9-79E5-681B-F8D8B97B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75" y="643467"/>
            <a:ext cx="9103050" cy="5571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9BD9BD9-81AF-7EB0-4F5C-2DA330700209}"/>
              </a:ext>
            </a:extLst>
          </p:cNvPr>
          <p:cNvSpPr/>
          <p:nvPr/>
        </p:nvSpPr>
        <p:spPr>
          <a:xfrm rot="9011574">
            <a:off x="4255489" y="3126801"/>
            <a:ext cx="552980" cy="3911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BA2E-1D2E-BE51-AF6C-0C45AE5E9541}"/>
              </a:ext>
            </a:extLst>
          </p:cNvPr>
          <p:cNvSpPr txBox="1"/>
          <p:nvPr/>
        </p:nvSpPr>
        <p:spPr>
          <a:xfrm>
            <a:off x="4426129" y="2897242"/>
            <a:ext cx="2047355" cy="528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Bad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annotation:</a:t>
            </a:r>
          </a:p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Wrong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box</a:t>
            </a:r>
            <a:endParaRPr lang="en-CN" sz="11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C5AD-D42E-3D7B-53C5-EA5D2EA4B57A}"/>
              </a:ext>
            </a:extLst>
          </p:cNvPr>
          <p:cNvSpPr txBox="1"/>
          <p:nvPr/>
        </p:nvSpPr>
        <p:spPr>
          <a:xfrm>
            <a:off x="7615304" y="3077013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7BA61-0D1B-9DA1-8E23-DC45CB263EE2}"/>
              </a:ext>
            </a:extLst>
          </p:cNvPr>
          <p:cNvSpPr txBox="1"/>
          <p:nvPr/>
        </p:nvSpPr>
        <p:spPr>
          <a:xfrm>
            <a:off x="2352432" y="4558777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3A4C7-98E3-CB50-875F-854054539483}"/>
              </a:ext>
            </a:extLst>
          </p:cNvPr>
          <p:cNvSpPr txBox="1"/>
          <p:nvPr/>
        </p:nvSpPr>
        <p:spPr>
          <a:xfrm>
            <a:off x="8671046" y="3557049"/>
            <a:ext cx="1129198" cy="27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Squatting girl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403518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on a beach&#10;&#10;Description automatically generated">
            <a:extLst>
              <a:ext uri="{FF2B5EF4-FFF2-40B4-BE49-F238E27FC236}">
                <a16:creationId xmlns:a16="http://schemas.microsoft.com/office/drawing/2014/main" id="{D8D71F2A-0DDD-D422-4A82-DE82AE30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0" y="804334"/>
            <a:ext cx="8549400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1B0F118-C3C3-CA7D-1DCD-E3F2F6026FF8}"/>
              </a:ext>
            </a:extLst>
          </p:cNvPr>
          <p:cNvSpPr/>
          <p:nvPr/>
        </p:nvSpPr>
        <p:spPr>
          <a:xfrm rot="14768965">
            <a:off x="5925282" y="3871271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4E61-C77B-2F78-9D18-B7D3B6DB0144}"/>
              </a:ext>
            </a:extLst>
          </p:cNvPr>
          <p:cNvSpPr txBox="1"/>
          <p:nvPr/>
        </p:nvSpPr>
        <p:spPr>
          <a:xfrm>
            <a:off x="5707219" y="4261387"/>
            <a:ext cx="2058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recognized a dog as a baby squatting playing sands 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41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tanding on a beach&#10;&#10;Description automatically generated with low confidence">
            <a:extLst>
              <a:ext uri="{FF2B5EF4-FFF2-40B4-BE49-F238E27FC236}">
                <a16:creationId xmlns:a16="http://schemas.microsoft.com/office/drawing/2014/main" id="{A2FA5490-7164-0331-F888-04B0AD7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76" y="804334"/>
            <a:ext cx="9340448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24AD279-66B8-EDC8-C515-692DE0FE496B}"/>
              </a:ext>
            </a:extLst>
          </p:cNvPr>
          <p:cNvSpPr/>
          <p:nvPr/>
        </p:nvSpPr>
        <p:spPr>
          <a:xfrm rot="9011574">
            <a:off x="9032689" y="5167723"/>
            <a:ext cx="520700" cy="3683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1A0FE-47D8-7F3F-0735-6540018D9347}"/>
              </a:ext>
            </a:extLst>
          </p:cNvPr>
          <p:cNvSpPr txBox="1"/>
          <p:nvPr/>
        </p:nvSpPr>
        <p:spPr>
          <a:xfrm>
            <a:off x="9193368" y="4951564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Tiny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rock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087023-737E-58E1-F9C9-AE582409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44" y="1157119"/>
            <a:ext cx="5288744" cy="3960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4B8520-5B74-D1EA-EE6D-0E0D596C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2" y="1157118"/>
            <a:ext cx="5536869" cy="39606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7A0D-B6E4-B91A-3000-C2188542F410}"/>
              </a:ext>
            </a:extLst>
          </p:cNvPr>
          <p:cNvSpPr txBox="1"/>
          <p:nvPr/>
        </p:nvSpPr>
        <p:spPr>
          <a:xfrm>
            <a:off x="1050578" y="5274619"/>
            <a:ext cx="1030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is...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crowded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shore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inshore.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crucial</a:t>
            </a:r>
            <a:r>
              <a:rPr lang="zh-CN" altLang="en-US" dirty="0"/>
              <a:t> </a:t>
            </a:r>
            <a:r>
              <a:rPr lang="en-US" altLang="zh-CN" dirty="0"/>
              <a:t>to train a robust model.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1390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5FC4-4640-968D-CB56-84FD92BB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robust model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EE2E5-CC9A-9C9B-B530-B3C1927E76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60780" y="1197184"/>
            <a:ext cx="4603561" cy="445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 A robust model required a </a:t>
            </a:r>
            <a:r>
              <a:rPr lang="en-US" dirty="0">
                <a:latin typeface="Avenir Next LT Pro" panose="020B0504020202020204" pitchFamily="34" charset="77"/>
              </a:rPr>
              <a:t>far more diversified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accurate</a:t>
            </a:r>
            <a:r>
              <a:rPr lang="en-US" dirty="0">
                <a:latin typeface="Avenir Next LT Pro" panose="020B0504020202020204" pitchFamily="34" charset="77"/>
              </a:rPr>
              <a:t> training dataset.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77"/>
              </a:rPr>
              <a:t>AKA, </a:t>
            </a:r>
            <a:r>
              <a:rPr lang="en-US" altLang="zh-CN" dirty="0">
                <a:latin typeface="Avenir Next LT Pro" panose="020B0504020202020204" pitchFamily="34" charset="77"/>
              </a:rPr>
              <a:t>we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need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dirty="0">
                <a:latin typeface="Avenir Next LT Pro" panose="020B0504020202020204" pitchFamily="34" charset="77"/>
              </a:rPr>
              <a:t>a large-scale image annotation benchmark of Bruce Beach.</a:t>
            </a:r>
          </a:p>
          <a:p>
            <a:pPr marL="78867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cameras,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more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images,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maybe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across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several years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tens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thousands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of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annotated</a:t>
            </a:r>
            <a:r>
              <a:rPr lang="zh-CN" altLang="en-US" dirty="0">
                <a:latin typeface="Avenir Next LT Pro" panose="020B0504020202020204" pitchFamily="34" charset="77"/>
              </a:rPr>
              <a:t> </a:t>
            </a:r>
            <a:r>
              <a:rPr lang="en-US" altLang="zh-CN" dirty="0">
                <a:latin typeface="Avenir Next LT Pro" panose="020B0504020202020204" pitchFamily="34" charset="77"/>
              </a:rPr>
              <a:t>images.</a:t>
            </a:r>
            <a:endParaRPr lang="en-CN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B92B797-8413-6550-37A5-F07A21A03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8164342" y="50067"/>
            <a:ext cx="3385457" cy="3378933"/>
          </a:xfrm>
          <a:prstGeom prst="rect">
            <a:avLst/>
          </a:prstGeom>
        </p:spPr>
      </p:pic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E85F9BB8-4F00-500B-0C1B-BCBB57A17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28146"/>
          <a:stretch/>
        </p:blipFill>
        <p:spPr>
          <a:xfrm>
            <a:off x="8164342" y="3429000"/>
            <a:ext cx="3399922" cy="33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3682C2-B040-6A6B-59C0-9D9892FE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4102-A746-D3C3-6098-96C2208E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Produce new classification label with a validated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D90A3-7A25-BCC8-CB01-066D9DBE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463118" cy="1405488"/>
          </a:xfrm>
        </p:spPr>
        <p:txBody>
          <a:bodyPr>
            <a:normAutofit/>
          </a:bodyPr>
          <a:lstStyle/>
          <a:p>
            <a:r>
              <a:rPr lang="en-US" dirty="0"/>
              <a:t>Even though it‘s not quite ideal, continuing in this direction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enlarge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en-US" dirty="0"/>
              <a:t> is the proper thing to do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robust</a:t>
            </a:r>
            <a:r>
              <a:rPr lang="zh-CN" altLang="en-US" dirty="0"/>
              <a:t> </a:t>
            </a:r>
            <a:r>
              <a:rPr lang="en-US" altLang="zh-CN" dirty="0"/>
              <a:t>benchmark.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6697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AE0C74F-12D9-016F-E02C-8798DE9C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702D6-523A-CEEA-ED64-C8DE627BA2B6}"/>
              </a:ext>
            </a:extLst>
          </p:cNvPr>
          <p:cNvSpPr/>
          <p:nvPr/>
        </p:nvSpPr>
        <p:spPr>
          <a:xfrm>
            <a:off x="5744585" y="4238513"/>
            <a:ext cx="1355462" cy="20547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FC7E6-C84A-3118-303A-1DEF65DB8E84}"/>
              </a:ext>
            </a:extLst>
          </p:cNvPr>
          <p:cNvSpPr txBox="1"/>
          <p:nvPr/>
        </p:nvSpPr>
        <p:spPr>
          <a:xfrm>
            <a:off x="3883511" y="1764253"/>
            <a:ext cx="4905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Compare prediction with annotations </a:t>
            </a:r>
          </a:p>
          <a:p>
            <a:r>
              <a:rPr lang="en-CN" dirty="0"/>
              <a:t>on training &amp; validation datasets. </a:t>
            </a:r>
          </a:p>
          <a:p>
            <a:r>
              <a:rPr lang="en-CN" dirty="0"/>
              <a:t>(Actually, we should use the test dataset instead. </a:t>
            </a:r>
            <a:r>
              <a:rPr lang="en-US" dirty="0"/>
              <a:t>B</a:t>
            </a:r>
            <a:r>
              <a:rPr lang="en-CN" dirty="0"/>
              <a:t>ut we didn’t prepare enough images for that.)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BF4B8-B421-8F79-A493-895A38FFD1EE}"/>
              </a:ext>
            </a:extLst>
          </p:cNvPr>
          <p:cNvSpPr/>
          <p:nvPr/>
        </p:nvSpPr>
        <p:spPr>
          <a:xfrm>
            <a:off x="6992471" y="0"/>
            <a:ext cx="3657600" cy="1764253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987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841592" y="2690336"/>
            <a:ext cx="6821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The same</a:t>
            </a:r>
            <a:r>
              <a:rPr lang="en-US" dirty="0"/>
              <a:t> labels are hidden on the top of this classification ground truth table because the accuracy suggests the same result of YOLOv8x_BB150_500_t16_b.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new classification model and the people counting model needed to deploy at the same time to match each other.</a:t>
            </a:r>
          </a:p>
        </p:txBody>
      </p:sp>
      <p:pic>
        <p:nvPicPr>
          <p:cNvPr id="4" name="Picture 2" descr="Table&#10;&#10;Description automatically generated">
            <a:extLst>
              <a:ext uri="{FF2B5EF4-FFF2-40B4-BE49-F238E27FC236}">
                <a16:creationId xmlns:a16="http://schemas.microsoft.com/office/drawing/2014/main" id="{E7B0E60F-568F-69CF-3E39-C8C8F41F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09" y="554792"/>
            <a:ext cx="3926609" cy="582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312B32-5E53-38C9-1930-537C19378C71}"/>
              </a:ext>
            </a:extLst>
          </p:cNvPr>
          <p:cNvSpPr txBox="1"/>
          <p:nvPr/>
        </p:nvSpPr>
        <p:spPr>
          <a:xfrm>
            <a:off x="841592" y="932352"/>
            <a:ext cx="7642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venir Next LT Pro" panose="020B0504020202020204" pitchFamily="34" charset="77"/>
              </a:rPr>
              <a:t>Image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classification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with</a:t>
            </a:r>
            <a:r>
              <a:rPr lang="zh-CN" altLang="en-US" sz="4800" dirty="0">
                <a:latin typeface="Avenir Next LT Pro" panose="020B0504020202020204" pitchFamily="34" charset="77"/>
              </a:rPr>
              <a:t> </a:t>
            </a:r>
            <a:r>
              <a:rPr lang="en-US" altLang="zh-CN" sz="4800" dirty="0">
                <a:latin typeface="Avenir Next LT Pro" panose="020B0504020202020204" pitchFamily="34" charset="77"/>
              </a:rPr>
              <a:t>labels</a:t>
            </a:r>
            <a:endParaRPr lang="en-CN" sz="48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512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9141619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6600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 testing.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submission.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ADF4214-0054-2D09-C088-7E56E2ACC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643467" y="241018"/>
            <a:ext cx="10905066" cy="6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F9EE-17BD-3A90-F7A3-821A1A8E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Image Annotating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8A7-BCB6-1DFF-AB71-DE1884456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P0: wave, birds, ground, sky</a:t>
            </a:r>
          </a:p>
          <a:p>
            <a:r>
              <a:rPr lang="en-US" dirty="0"/>
              <a:t>P1: dogs, chairs</a:t>
            </a:r>
          </a:p>
          <a:p>
            <a:r>
              <a:rPr lang="en-US" dirty="0"/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366433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Additional activities since the last report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99877" y="988530"/>
            <a:ext cx="4512491" cy="2706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795528">
              <a:spcAft>
                <a:spcPts val="600"/>
              </a:spcAft>
              <a:defRPr/>
            </a:pPr>
            <a:r>
              <a:rPr lang="en-US" sz="174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</a:t>
            </a:r>
            <a:r>
              <a:rPr lang="en-US" sz="17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720175" y="1378268"/>
            <a:ext cx="6363869" cy="1350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 all the images of the data provided last week.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 documentation of the project.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models on new data to get a final accuracy.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80" y="991748"/>
            <a:ext cx="264178" cy="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E34E8-6A0F-2D8D-FDF9-6FDFBFA48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2" r="-4" b="3916"/>
          <a:stretch/>
        </p:blipFill>
        <p:spPr>
          <a:xfrm>
            <a:off x="9683931" y="1915886"/>
            <a:ext cx="2352893" cy="162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50C3-61CE-C6EC-2B52-DF1BF4492C54}"/>
              </a:ext>
            </a:extLst>
          </p:cNvPr>
          <p:cNvSpPr txBox="1"/>
          <p:nvPr/>
        </p:nvSpPr>
        <p:spPr>
          <a:xfrm>
            <a:off x="1494264" y="3994020"/>
            <a:ext cx="9690204" cy="199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divided the tasks into parts to work faster.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shown above.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831405-C1A9-54FF-BE88-6B053D777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" y="45547"/>
            <a:ext cx="9418194" cy="34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BB1F-DDBF-7ECD-F739-CC920017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2A4E0-2537-FBFC-2732-7B5E4715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329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309A5-530B-A449-52C8-ADF9C2782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16700"/>
          <a:stretch/>
        </p:blipFill>
        <p:spPr>
          <a:xfrm>
            <a:off x="110243" y="-9946"/>
            <a:ext cx="11763532" cy="68778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AC3C20-70E8-4D83-2FA5-B7F4B11241D7}"/>
              </a:ext>
            </a:extLst>
          </p:cNvPr>
          <p:cNvSpPr/>
          <p:nvPr/>
        </p:nvSpPr>
        <p:spPr>
          <a:xfrm>
            <a:off x="1893346" y="3044413"/>
            <a:ext cx="4001845" cy="168895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3518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5626</TotalTime>
  <Words>890</Words>
  <Application>Microsoft Macintosh PowerPoint</Application>
  <PresentationFormat>Widescreen</PresentationFormat>
  <Paragraphs>121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Next LT Pro</vt:lpstr>
      <vt:lpstr>Calibri</vt:lpstr>
      <vt:lpstr>Corbel</vt:lpstr>
      <vt:lpstr>Times New Roman</vt:lpstr>
      <vt:lpstr>Wingdings 2</vt:lpstr>
      <vt:lpstr>Frame</vt:lpstr>
      <vt:lpstr>PowerPoint Presentation</vt:lpstr>
      <vt:lpstr>Architecture updates</vt:lpstr>
      <vt:lpstr>PowerPoint Presentation</vt:lpstr>
      <vt:lpstr>PowerPoint Presentation</vt:lpstr>
      <vt:lpstr>Image Annotating</vt:lpstr>
      <vt:lpstr>Additional activities since the last report</vt:lpstr>
      <vt:lpstr>PowerPoint Presentation</vt:lpstr>
      <vt:lpstr>Model training</vt:lpstr>
      <vt:lpstr>PowerPoint Presentation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validating</vt:lpstr>
      <vt:lpstr>PowerPoint Presentation</vt:lpstr>
      <vt:lpstr>PowerPoint Presentation</vt:lpstr>
      <vt:lpstr>PowerPoint Presentation</vt:lpstr>
      <vt:lpstr>Annotations and Prediction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 of a robust model</vt:lpstr>
      <vt:lpstr>Produce new classification label with a validated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184</cp:revision>
  <dcterms:created xsi:type="dcterms:W3CDTF">2023-02-01T02:15:55Z</dcterms:created>
  <dcterms:modified xsi:type="dcterms:W3CDTF">2023-03-30T07:25:17Z</dcterms:modified>
</cp:coreProperties>
</file>